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22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03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3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86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9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29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6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88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47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531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614D7-1690-43B6-BB41-B2384B2D4D4A}" type="datetimeFigureOut">
              <a:rPr lang="en-GB" smtClean="0"/>
              <a:t>23/05/2016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9E070-3BD9-402B-8617-A7A65D5EFF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2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0" t="17153" r="6808" b="14287"/>
          <a:stretch/>
        </p:blipFill>
        <p:spPr bwMode="auto">
          <a:xfrm>
            <a:off x="0" y="836712"/>
            <a:ext cx="9121699" cy="432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2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3" t="17116" r="14155" b="13945"/>
          <a:stretch/>
        </p:blipFill>
        <p:spPr bwMode="auto">
          <a:xfrm>
            <a:off x="0" y="908719"/>
            <a:ext cx="9044135" cy="495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02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5846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u="sng" dirty="0"/>
              <a:t>Can you add a sentence that...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starts </a:t>
            </a:r>
            <a:r>
              <a:rPr lang="en-GB" sz="2400" dirty="0"/>
              <a:t>with an 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adverb</a:t>
            </a:r>
            <a:r>
              <a:rPr lang="en-GB" sz="2400" dirty="0"/>
              <a:t>?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>e.g. </a:t>
            </a:r>
            <a:r>
              <a:rPr lang="en-GB" sz="2400" dirty="0">
                <a:solidFill>
                  <a:schemeClr val="accent6">
                    <a:lumMod val="75000"/>
                  </a:schemeClr>
                </a:solidFill>
              </a:rPr>
              <a:t>Slowly</a:t>
            </a:r>
            <a:r>
              <a:rPr lang="en-GB" sz="2400" dirty="0"/>
              <a:t>, he pushed his way through the thick, dense undergrowth.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starts </a:t>
            </a:r>
            <a:r>
              <a:rPr lang="en-GB" sz="2400" dirty="0"/>
              <a:t>with a </a:t>
            </a:r>
            <a:r>
              <a:rPr lang="en-GB" sz="2400" dirty="0">
                <a:solidFill>
                  <a:srgbClr val="7030A0"/>
                </a:solidFill>
              </a:rPr>
              <a:t>verb</a:t>
            </a:r>
            <a:r>
              <a:rPr lang="en-GB" sz="2400" dirty="0"/>
              <a:t>?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>e.g. </a:t>
            </a:r>
            <a:r>
              <a:rPr lang="en-GB" sz="2400" dirty="0">
                <a:solidFill>
                  <a:srgbClr val="7030A0"/>
                </a:solidFill>
              </a:rPr>
              <a:t>Running</a:t>
            </a:r>
            <a:r>
              <a:rPr lang="en-GB" sz="2400" dirty="0"/>
              <a:t> blindly, he crashed through the trees.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includes </a:t>
            </a:r>
            <a:r>
              <a:rPr lang="en-GB" sz="2400" dirty="0">
                <a:solidFill>
                  <a:srgbClr val="0070C0"/>
                </a:solidFill>
              </a:rPr>
              <a:t>which</a:t>
            </a:r>
            <a:r>
              <a:rPr lang="en-GB" sz="2400" dirty="0"/>
              <a:t> as a conjunction?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>e.g. he stopped to look at the flowers, </a:t>
            </a:r>
            <a:r>
              <a:rPr lang="en-GB" sz="2400" dirty="0">
                <a:solidFill>
                  <a:srgbClr val="0070C0"/>
                </a:solidFill>
              </a:rPr>
              <a:t>which</a:t>
            </a:r>
            <a:r>
              <a:rPr lang="en-GB" sz="2400" dirty="0"/>
              <a:t> smelled even more fragrant in the early morning sun.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includes </a:t>
            </a:r>
            <a:r>
              <a:rPr lang="en-GB" sz="2400" dirty="0"/>
              <a:t>an </a:t>
            </a:r>
            <a:r>
              <a:rPr lang="en-GB" sz="2400" dirty="0">
                <a:solidFill>
                  <a:srgbClr val="C00000"/>
                </a:solidFill>
              </a:rPr>
              <a:t>imbedded clause</a:t>
            </a:r>
            <a:r>
              <a:rPr lang="en-GB" sz="2400" dirty="0"/>
              <a:t>?</a:t>
            </a:r>
            <a:endParaRPr lang="en-GB" sz="2400" dirty="0" smtClean="0">
              <a:effectLst/>
            </a:endParaRPr>
          </a:p>
          <a:p>
            <a:r>
              <a:rPr lang="en-GB" sz="2400" dirty="0"/>
              <a:t>e.g. the trees, </a:t>
            </a:r>
            <a:r>
              <a:rPr lang="en-GB" sz="2400" dirty="0">
                <a:solidFill>
                  <a:srgbClr val="C00000"/>
                </a:solidFill>
              </a:rPr>
              <a:t>which loomed above him</a:t>
            </a:r>
            <a:r>
              <a:rPr lang="en-GB" sz="2400" dirty="0"/>
              <a:t>, stretched on as far as the eye </a:t>
            </a:r>
            <a:r>
              <a:rPr lang="en-GB" sz="2400" dirty="0" smtClean="0"/>
              <a:t>could see in all directions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2017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208" y="1124744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Shivering outside the gates he hesitated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The forest which felt sinister was dark and misty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Looking up to the sky all he saw was an empty nothing which reminded him of his broken heart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The gates of the building screeched open revealing the entrance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Looking around nervously he strained his eyes to see in the dark.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3208" y="404664"/>
            <a:ext cx="8261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u="sng" dirty="0"/>
              <a:t>Where could you put commas in to these sentences?</a:t>
            </a:r>
          </a:p>
        </p:txBody>
      </p:sp>
    </p:spTree>
    <p:extLst>
      <p:ext uri="{BB962C8B-B14F-4D97-AF65-F5344CB8AC3E}">
        <p14:creationId xmlns:p14="http://schemas.microsoft.com/office/powerpoint/2010/main" val="3658234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3208" y="1124744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Shivering outside the </a:t>
            </a:r>
            <a:r>
              <a:rPr lang="en-GB" sz="2800" dirty="0" smtClean="0"/>
              <a:t>gates</a:t>
            </a:r>
            <a:r>
              <a:rPr lang="en-GB" sz="2800" b="1" dirty="0" smtClean="0">
                <a:solidFill>
                  <a:srgbClr val="0070C0"/>
                </a:solidFill>
              </a:rPr>
              <a:t>,</a:t>
            </a:r>
            <a:r>
              <a:rPr lang="en-GB" sz="2800" dirty="0" smtClean="0"/>
              <a:t> </a:t>
            </a:r>
            <a:r>
              <a:rPr lang="en-GB" sz="2800" dirty="0"/>
              <a:t>he hesitated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The </a:t>
            </a:r>
            <a:r>
              <a:rPr lang="en-GB" sz="2800" dirty="0" smtClean="0"/>
              <a:t>forest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which felt </a:t>
            </a:r>
            <a:r>
              <a:rPr lang="en-GB" sz="2800" dirty="0" smtClean="0"/>
              <a:t>sinister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was dark and misty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Looking up to the </a:t>
            </a:r>
            <a:r>
              <a:rPr lang="en-GB" sz="2800" dirty="0" smtClean="0"/>
              <a:t>sky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</a:rPr>
              <a:t>( </a:t>
            </a:r>
            <a:r>
              <a:rPr lang="en-GB" sz="2800" b="1" dirty="0" smtClean="0">
                <a:solidFill>
                  <a:srgbClr val="0070C0"/>
                </a:solidFill>
              </a:rPr>
              <a:t>, </a:t>
            </a:r>
            <a:r>
              <a:rPr lang="en-GB" sz="2800" dirty="0" smtClean="0">
                <a:solidFill>
                  <a:srgbClr val="0070C0"/>
                </a:solidFill>
              </a:rPr>
              <a:t>)</a:t>
            </a:r>
            <a:r>
              <a:rPr lang="en-GB" sz="2800" dirty="0" smtClean="0"/>
              <a:t> </a:t>
            </a:r>
            <a:r>
              <a:rPr lang="en-GB" sz="2800" dirty="0"/>
              <a:t>all he saw was an empty </a:t>
            </a:r>
            <a:r>
              <a:rPr lang="en-GB" sz="2800" dirty="0" smtClean="0"/>
              <a:t>nothing </a:t>
            </a:r>
            <a:r>
              <a:rPr lang="en-GB" sz="2800" dirty="0" smtClean="0">
                <a:solidFill>
                  <a:srgbClr val="0070C0"/>
                </a:solidFill>
              </a:rPr>
              <a:t>(</a:t>
            </a:r>
            <a:r>
              <a:rPr lang="en-GB" sz="2800" b="1" dirty="0" smtClean="0">
                <a:solidFill>
                  <a:srgbClr val="0070C0"/>
                </a:solidFill>
              </a:rPr>
              <a:t> , </a:t>
            </a:r>
            <a:r>
              <a:rPr lang="en-GB" sz="2800" dirty="0" smtClean="0">
                <a:solidFill>
                  <a:srgbClr val="0070C0"/>
                </a:solidFill>
              </a:rPr>
              <a:t>)</a:t>
            </a:r>
            <a:r>
              <a:rPr lang="en-GB" sz="2800" dirty="0" smtClean="0"/>
              <a:t> </a:t>
            </a:r>
            <a:r>
              <a:rPr lang="en-GB" sz="2800" dirty="0"/>
              <a:t>which reminded him of his broken heart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The gates of the building screeched </a:t>
            </a:r>
            <a:r>
              <a:rPr lang="en-GB" sz="2800" dirty="0" smtClean="0"/>
              <a:t>open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revealing the entrance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/>
              <a:t>Looking around </a:t>
            </a:r>
            <a:r>
              <a:rPr lang="en-GB" sz="2800" dirty="0" smtClean="0"/>
              <a:t>nervously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he strained his eyes to see in the dark.</a:t>
            </a:r>
          </a:p>
        </p:txBody>
      </p:sp>
      <p:sp>
        <p:nvSpPr>
          <p:cNvPr id="3" name="Rectangle 2"/>
          <p:cNvSpPr/>
          <p:nvPr/>
        </p:nvSpPr>
        <p:spPr>
          <a:xfrm>
            <a:off x="343208" y="404664"/>
            <a:ext cx="8261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u="sng" dirty="0"/>
              <a:t>Where could you put commas in to these sentences?</a:t>
            </a:r>
          </a:p>
        </p:txBody>
      </p:sp>
    </p:spTree>
    <p:extLst>
      <p:ext uri="{BB962C8B-B14F-4D97-AF65-F5344CB8AC3E}">
        <p14:creationId xmlns:p14="http://schemas.microsoft.com/office/powerpoint/2010/main" val="342440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836712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Hesitating outside the gates he looked up at the trees above him.</a:t>
            </a:r>
            <a:endParaRPr lang="en-GB" sz="2800" dirty="0" smtClean="0">
              <a:effectLst/>
            </a:endParaRP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Carefully </a:t>
            </a:r>
            <a:r>
              <a:rPr lang="en-GB" sz="2800" dirty="0"/>
              <a:t>he picked his way through the tangle of roots and branches.</a:t>
            </a:r>
            <a:endParaRPr lang="en-GB" sz="2800" dirty="0" smtClean="0">
              <a:effectLst/>
            </a:endParaRP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The </a:t>
            </a:r>
            <a:r>
              <a:rPr lang="en-GB" sz="2800" dirty="0"/>
              <a:t>trees with thorns like knives closed in on all sides.</a:t>
            </a:r>
            <a:endParaRPr lang="en-GB" sz="2800" dirty="0" smtClean="0">
              <a:effectLst/>
            </a:endParaRPr>
          </a:p>
          <a:p>
            <a:endParaRPr lang="en-GB" sz="2800" dirty="0"/>
          </a:p>
          <a:p>
            <a:r>
              <a:rPr lang="en-GB" sz="2800" dirty="0"/>
              <a:t>The forest which was getting darker now suddenly became silent </a:t>
            </a:r>
            <a:endParaRPr lang="en-GB" sz="2800" dirty="0" smtClean="0">
              <a:effectLst/>
            </a:endParaRPr>
          </a:p>
          <a:p>
            <a:r>
              <a:rPr lang="en-GB" sz="2800" dirty="0"/>
              <a:t>and still.</a:t>
            </a:r>
          </a:p>
        </p:txBody>
      </p:sp>
    </p:spTree>
    <p:extLst>
      <p:ext uri="{BB962C8B-B14F-4D97-AF65-F5344CB8AC3E}">
        <p14:creationId xmlns:p14="http://schemas.microsoft.com/office/powerpoint/2010/main" val="2423091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836712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Hesitating outside the </a:t>
            </a:r>
            <a:r>
              <a:rPr lang="en-GB" sz="2800" dirty="0" smtClean="0"/>
              <a:t>gates</a:t>
            </a:r>
            <a:r>
              <a:rPr lang="en-GB" sz="2800" b="1" dirty="0" smtClean="0">
                <a:solidFill>
                  <a:srgbClr val="0070C0"/>
                </a:solidFill>
              </a:rPr>
              <a:t>, </a:t>
            </a:r>
            <a:r>
              <a:rPr lang="en-GB" sz="2800" dirty="0"/>
              <a:t>he looked up at the trees above him.</a:t>
            </a:r>
            <a:endParaRPr lang="en-GB" sz="2800" dirty="0" smtClean="0">
              <a:effectLst/>
            </a:endParaRP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Carefully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he picked his way through the tangle of roots and branches.</a:t>
            </a:r>
            <a:endParaRPr lang="en-GB" sz="2800" dirty="0" smtClean="0">
              <a:effectLst/>
            </a:endParaRPr>
          </a:p>
          <a:p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The trees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with thorns like </a:t>
            </a:r>
            <a:r>
              <a:rPr lang="en-GB" sz="2800" dirty="0" smtClean="0"/>
              <a:t>knives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closed in on all sides.</a:t>
            </a:r>
            <a:endParaRPr lang="en-GB" sz="2800" dirty="0" smtClean="0">
              <a:effectLst/>
            </a:endParaRPr>
          </a:p>
          <a:p>
            <a:endParaRPr lang="en-GB" sz="2800" dirty="0"/>
          </a:p>
          <a:p>
            <a:r>
              <a:rPr lang="en-GB" sz="2800" dirty="0"/>
              <a:t>The </a:t>
            </a:r>
            <a:r>
              <a:rPr lang="en-GB" sz="2800" dirty="0" smtClean="0"/>
              <a:t>forest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which was getting darker </a:t>
            </a:r>
            <a:r>
              <a:rPr lang="en-GB" sz="2800" dirty="0" smtClean="0"/>
              <a:t>now</a:t>
            </a:r>
            <a:r>
              <a:rPr lang="en-GB" sz="2800" b="1" dirty="0" smtClean="0">
                <a:solidFill>
                  <a:srgbClr val="0070C0"/>
                </a:solidFill>
              </a:rPr>
              <a:t> ,</a:t>
            </a:r>
            <a:r>
              <a:rPr lang="en-GB" sz="2800" dirty="0" smtClean="0"/>
              <a:t> </a:t>
            </a:r>
            <a:r>
              <a:rPr lang="en-GB" sz="2800" dirty="0"/>
              <a:t>suddenly became silent </a:t>
            </a:r>
            <a:r>
              <a:rPr lang="en-GB" sz="2800" dirty="0" smtClean="0"/>
              <a:t>and </a:t>
            </a:r>
            <a:r>
              <a:rPr lang="en-GB" sz="2800" dirty="0"/>
              <a:t>still.</a:t>
            </a:r>
          </a:p>
        </p:txBody>
      </p:sp>
    </p:spTree>
    <p:extLst>
      <p:ext uri="{BB962C8B-B14F-4D97-AF65-F5344CB8AC3E}">
        <p14:creationId xmlns:p14="http://schemas.microsoft.com/office/powerpoint/2010/main" val="1671319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17708" r="23486" b="15814"/>
          <a:stretch/>
        </p:blipFill>
        <p:spPr bwMode="auto">
          <a:xfrm>
            <a:off x="-2" y="620688"/>
            <a:ext cx="914624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069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187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Ergo Computing UK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MrChambers</dc:creator>
  <cp:lastModifiedBy>MrChambers</cp:lastModifiedBy>
  <cp:revision>3</cp:revision>
  <dcterms:created xsi:type="dcterms:W3CDTF">2016-05-22T16:30:32Z</dcterms:created>
  <dcterms:modified xsi:type="dcterms:W3CDTF">2016-05-23T08:14:18Z</dcterms:modified>
</cp:coreProperties>
</file>